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1"/>
  </p:notesMasterIdLst>
  <p:sldIdLst>
    <p:sldId id="256" r:id="rId2"/>
    <p:sldId id="257" r:id="rId3"/>
    <p:sldId id="259" r:id="rId4"/>
    <p:sldId id="258"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3"/>
  </p:normalViewPr>
  <p:slideViewPr>
    <p:cSldViewPr snapToGrid="0">
      <p:cViewPr varScale="1">
        <p:scale>
          <a:sx n="115" d="100"/>
          <a:sy n="115" d="100"/>
        </p:scale>
        <p:origin x="5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31971-6F08-1048-B30B-77A661958314}"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08249-4E64-6842-88C6-093290FCF6AC}" type="slidenum">
              <a:rPr lang="en-US" smtClean="0"/>
              <a:t>‹#›</a:t>
            </a:fld>
            <a:endParaRPr lang="en-US"/>
          </a:p>
        </p:txBody>
      </p:sp>
    </p:spTree>
    <p:extLst>
      <p:ext uri="{BB962C8B-B14F-4D97-AF65-F5344CB8AC3E}">
        <p14:creationId xmlns:p14="http://schemas.microsoft.com/office/powerpoint/2010/main" val="142041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08249-4E64-6842-88C6-093290FCF6AC}" type="slidenum">
              <a:rPr lang="en-US" smtClean="0"/>
              <a:t>6</a:t>
            </a:fld>
            <a:endParaRPr lang="en-US"/>
          </a:p>
        </p:txBody>
      </p:sp>
    </p:spTree>
    <p:extLst>
      <p:ext uri="{BB962C8B-B14F-4D97-AF65-F5344CB8AC3E}">
        <p14:creationId xmlns:p14="http://schemas.microsoft.com/office/powerpoint/2010/main" val="290762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E327BE-BCCA-5A41-9535-3ED34292463B}"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384997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327BE-BCCA-5A41-9535-3ED34292463B}"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95562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327BE-BCCA-5A41-9535-3ED34292463B}"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25815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327BE-BCCA-5A41-9535-3ED34292463B}"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102771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E327BE-BCCA-5A41-9535-3ED34292463B}"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4790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E327BE-BCCA-5A41-9535-3ED34292463B}"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343614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E327BE-BCCA-5A41-9535-3ED34292463B}"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360116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327BE-BCCA-5A41-9535-3ED34292463B}"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3584774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327BE-BCCA-5A41-9535-3ED34292463B}"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1169373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E327BE-BCCA-5A41-9535-3ED34292463B}"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270269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E327BE-BCCA-5A41-9535-3ED34292463B}"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52920A-7359-B845-8EE9-ACC69DDD373A}" type="slidenum">
              <a:rPr lang="en-US" smtClean="0"/>
              <a:t>‹#›</a:t>
            </a:fld>
            <a:endParaRPr lang="en-US"/>
          </a:p>
        </p:txBody>
      </p:sp>
    </p:spTree>
    <p:extLst>
      <p:ext uri="{BB962C8B-B14F-4D97-AF65-F5344CB8AC3E}">
        <p14:creationId xmlns:p14="http://schemas.microsoft.com/office/powerpoint/2010/main" val="2969322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327BE-BCCA-5A41-9535-3ED34292463B}" type="datetimeFigureOut">
              <a:rPr lang="en-US" smtClean="0"/>
              <a:t>12/6/23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2920A-7359-B845-8EE9-ACC69DDD373A}" type="slidenum">
              <a:rPr lang="en-US" smtClean="0"/>
              <a:t>‹#›</a:t>
            </a:fld>
            <a:endParaRPr lang="en-US"/>
          </a:p>
        </p:txBody>
      </p:sp>
    </p:spTree>
    <p:extLst>
      <p:ext uri="{BB962C8B-B14F-4D97-AF65-F5344CB8AC3E}">
        <p14:creationId xmlns:p14="http://schemas.microsoft.com/office/powerpoint/2010/main" val="40858862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ulti-coloured dialogue boxes">
            <a:extLst>
              <a:ext uri="{FF2B5EF4-FFF2-40B4-BE49-F238E27FC236}">
                <a16:creationId xmlns:a16="http://schemas.microsoft.com/office/drawing/2014/main" id="{3A5277C5-AE38-4E79-1EA1-E29F19153D7E}"/>
              </a:ext>
            </a:extLst>
          </p:cNvPr>
          <p:cNvPicPr>
            <a:picLocks noChangeAspect="1"/>
          </p:cNvPicPr>
          <p:nvPr/>
        </p:nvPicPr>
        <p:blipFill rotWithShape="1">
          <a:blip r:embed="rId2"/>
          <a:srcRect t="9091" r="10946" b="1"/>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E72969-81F0-08EB-5319-FABE394B7BAE}"/>
              </a:ext>
            </a:extLst>
          </p:cNvPr>
          <p:cNvSpPr>
            <a:spLocks noGrp="1"/>
          </p:cNvSpPr>
          <p:nvPr>
            <p:ph type="ctrTitle"/>
          </p:nvPr>
        </p:nvSpPr>
        <p:spPr>
          <a:xfrm>
            <a:off x="477981" y="1122363"/>
            <a:ext cx="4023360" cy="3204134"/>
          </a:xfrm>
        </p:spPr>
        <p:txBody>
          <a:bodyPr anchor="b">
            <a:normAutofit/>
          </a:bodyPr>
          <a:lstStyle/>
          <a:p>
            <a:pPr algn="l"/>
            <a:r>
              <a:rPr lang="en-US" sz="4800" b="1">
                <a:effectLst/>
                <a:latin typeface="Times New Roman" panose="02020603050405020304" pitchFamily="18" charset="0"/>
              </a:rPr>
              <a:t>Automatic Comments Generation</a:t>
            </a:r>
            <a:br>
              <a:rPr lang="en-US" sz="4800">
                <a:effectLst/>
                <a:latin typeface="Times New Roman" panose="02020603050405020304" pitchFamily="18" charset="0"/>
              </a:rPr>
            </a:br>
            <a:endParaRPr lang="en-US" sz="4800"/>
          </a:p>
        </p:txBody>
      </p:sp>
      <p:sp>
        <p:nvSpPr>
          <p:cNvPr id="3" name="Subtitle 2">
            <a:extLst>
              <a:ext uri="{FF2B5EF4-FFF2-40B4-BE49-F238E27FC236}">
                <a16:creationId xmlns:a16="http://schemas.microsoft.com/office/drawing/2014/main" id="{746C4E1D-0530-023B-5653-2A876DCBB555}"/>
              </a:ext>
            </a:extLst>
          </p:cNvPr>
          <p:cNvSpPr>
            <a:spLocks noGrp="1"/>
          </p:cNvSpPr>
          <p:nvPr>
            <p:ph type="subTitle" idx="1"/>
          </p:nvPr>
        </p:nvSpPr>
        <p:spPr>
          <a:xfrm>
            <a:off x="477980" y="4872922"/>
            <a:ext cx="4023359" cy="1208141"/>
          </a:xfrm>
        </p:spPr>
        <p:txBody>
          <a:bodyPr>
            <a:normAutofit/>
          </a:bodyPr>
          <a:lstStyle/>
          <a:p>
            <a:pPr algn="l"/>
            <a:r>
              <a:rPr lang="en-IN" sz="1900"/>
              <a:t>Sai Pranathi Chitikeshi (G01388673)</a:t>
            </a:r>
          </a:p>
          <a:p>
            <a:pPr algn="l"/>
            <a:r>
              <a:rPr lang="fi-FI" sz="1900"/>
              <a:t>Sai Sucharitha Ginjupalli (G01328384) </a:t>
            </a:r>
          </a:p>
          <a:p>
            <a:pPr algn="l"/>
            <a:r>
              <a:rPr lang="fi-FI" sz="1900"/>
              <a:t>Sanjana Vatsavai (G01371785)</a:t>
            </a:r>
            <a:endParaRPr lang="en-IN" sz="1900"/>
          </a:p>
          <a:p>
            <a:pPr algn="l"/>
            <a:endParaRPr lang="en-US" sz="1900"/>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2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03FBF8-196C-8225-DDA8-C4774A655ED2}"/>
              </a:ext>
            </a:extLst>
          </p:cNvPr>
          <p:cNvSpPr>
            <a:spLocks noGrp="1"/>
          </p:cNvSpPr>
          <p:nvPr>
            <p:ph type="title"/>
          </p:nvPr>
        </p:nvSpPr>
        <p:spPr>
          <a:xfrm>
            <a:off x="1115568" y="548640"/>
            <a:ext cx="10168128" cy="1179576"/>
          </a:xfrm>
        </p:spPr>
        <p:txBody>
          <a:bodyPr>
            <a:normAutofit/>
          </a:bodyPr>
          <a:lstStyle/>
          <a:p>
            <a:r>
              <a:rPr lang="en-IN" sz="4000" dirty="0"/>
              <a:t>Challenges</a:t>
            </a:r>
            <a:endParaRPr lang="en-US"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BE621A7-B95D-9094-1A79-2D175A9C1945}"/>
              </a:ext>
            </a:extLst>
          </p:cNvPr>
          <p:cNvSpPr>
            <a:spLocks noGrp="1"/>
          </p:cNvSpPr>
          <p:nvPr>
            <p:ph idx="1"/>
          </p:nvPr>
        </p:nvSpPr>
        <p:spPr>
          <a:xfrm>
            <a:off x="1115568" y="2481943"/>
            <a:ext cx="10168128" cy="3695020"/>
          </a:xfrm>
        </p:spPr>
        <p:txBody>
          <a:bodyPr>
            <a:normAutofit/>
          </a:bodyPr>
          <a:lstStyle/>
          <a:p>
            <a:pPr marL="0" indent="0" algn="just">
              <a:buNone/>
            </a:pPr>
            <a:r>
              <a:rPr lang="en-US" sz="2200" dirty="0">
                <a:effectLst/>
                <a:latin typeface="Times New Roman" panose="02020603050405020304" pitchFamily="18" charset="0"/>
              </a:rPr>
              <a:t>The process of manually commenting code in software development has many challenges that make projects less efficient and more difficult to maintain. Some of the main problems include incorrect comments, the time it takes to manually comment, insufficient documentation, and difficulties in providing useful context. To address these issues, a new system has been proposed that utilizes advanced technologies like Large Language Models (LLMs) to automate the code commenting process. This automation will help overcome the mentioned challenges.</a:t>
            </a:r>
          </a:p>
          <a:p>
            <a:pPr marL="0" indent="0" algn="just">
              <a:buNone/>
            </a:pPr>
            <a:endParaRPr lang="en-US" sz="2200" dirty="0"/>
          </a:p>
        </p:txBody>
      </p:sp>
    </p:spTree>
    <p:extLst>
      <p:ext uri="{BB962C8B-B14F-4D97-AF65-F5344CB8AC3E}">
        <p14:creationId xmlns:p14="http://schemas.microsoft.com/office/powerpoint/2010/main" val="376259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3BEE-F7E9-62FE-23B2-D90F5B2C9F1A}"/>
              </a:ext>
            </a:extLst>
          </p:cNvPr>
          <p:cNvSpPr>
            <a:spLocks noGrp="1"/>
          </p:cNvSpPr>
          <p:nvPr>
            <p:ph type="title"/>
          </p:nvPr>
        </p:nvSpPr>
        <p:spPr>
          <a:xfrm>
            <a:off x="5868557" y="1138036"/>
            <a:ext cx="5444382" cy="823670"/>
          </a:xfrm>
        </p:spPr>
        <p:txBody>
          <a:bodyPr anchor="t">
            <a:normAutofit/>
          </a:bodyPr>
          <a:lstStyle/>
          <a:p>
            <a:r>
              <a:rPr lang="en-US" sz="3200" dirty="0"/>
              <a:t>Challenges Addressed</a:t>
            </a:r>
          </a:p>
        </p:txBody>
      </p:sp>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3325A2-FB8D-AA6F-9D3C-2C28E933DB9B}"/>
              </a:ext>
            </a:extLst>
          </p:cNvPr>
          <p:cNvSpPr>
            <a:spLocks noGrp="1"/>
          </p:cNvSpPr>
          <p:nvPr>
            <p:ph idx="1"/>
          </p:nvPr>
        </p:nvSpPr>
        <p:spPr>
          <a:xfrm>
            <a:off x="5815394" y="2040813"/>
            <a:ext cx="5444382" cy="3591207"/>
          </a:xfrm>
        </p:spPr>
        <p:txBody>
          <a:bodyPr>
            <a:normAutofit/>
          </a:bodyPr>
          <a:lstStyle/>
          <a:p>
            <a:pPr algn="just"/>
            <a:r>
              <a:rPr lang="en-US" sz="2000" dirty="0">
                <a:latin typeface="Times New Roman" panose="02020603050405020304" pitchFamily="18" charset="0"/>
                <a:cs typeface="Times New Roman" panose="02020603050405020304" pitchFamily="18" charset="0"/>
              </a:rPr>
              <a:t>Difficulty in efficiently generating insightful code comments.</a:t>
            </a:r>
          </a:p>
          <a:p>
            <a:pPr algn="just"/>
            <a:r>
              <a:rPr lang="en-US" sz="2000" dirty="0">
                <a:latin typeface="Times New Roman" panose="02020603050405020304" pitchFamily="18" charset="0"/>
                <a:cs typeface="Times New Roman" panose="02020603050405020304" pitchFamily="18" charset="0"/>
              </a:rPr>
              <a:t>Accurate code analysis and informative comment generation.</a:t>
            </a:r>
          </a:p>
          <a:p>
            <a:pPr algn="just"/>
            <a:r>
              <a:rPr lang="en-US" sz="2000" dirty="0">
                <a:latin typeface="Times New Roman" panose="02020603050405020304" pitchFamily="18" charset="0"/>
                <a:cs typeface="Times New Roman" panose="02020603050405020304" pitchFamily="18" charset="0"/>
              </a:rPr>
              <a:t>Ensuring intelligent understanding of the context within the code snippets.</a:t>
            </a:r>
          </a:p>
          <a:p>
            <a:pPr algn="just"/>
            <a:r>
              <a:rPr lang="en-US" sz="2000" dirty="0">
                <a:latin typeface="Times New Roman" panose="02020603050405020304" pitchFamily="18" charset="0"/>
                <a:cs typeface="Times New Roman" panose="02020603050405020304" pitchFamily="18" charset="0"/>
              </a:rPr>
              <a:t>The complexity of optimizing Large Language Models (LLMs) for coding tasks</a:t>
            </a:r>
          </a:p>
          <a:p>
            <a:pPr algn="just"/>
            <a:r>
              <a:rPr lang="en-US" sz="2000" dirty="0">
                <a:latin typeface="Times New Roman" panose="02020603050405020304" pitchFamily="18" charset="0"/>
                <a:cs typeface="Times New Roman" panose="02020603050405020304" pitchFamily="18" charset="0"/>
              </a:rPr>
              <a:t>Ensuring a seamless interaction between developers and the tool</a:t>
            </a:r>
          </a:p>
          <a:p>
            <a:pPr algn="just"/>
            <a:endParaRPr lang="en-US" sz="2000" dirty="0">
              <a:latin typeface="Times New Roman" panose="02020603050405020304" pitchFamily="18" charset="0"/>
              <a:cs typeface="Times New Roman" panose="02020603050405020304" pitchFamily="18" charset="0"/>
            </a:endParaRPr>
          </a:p>
        </p:txBody>
      </p:sp>
      <p:pic>
        <p:nvPicPr>
          <p:cNvPr id="4" name="Picture 3" descr="Computer script on a screen">
            <a:extLst>
              <a:ext uri="{FF2B5EF4-FFF2-40B4-BE49-F238E27FC236}">
                <a16:creationId xmlns:a16="http://schemas.microsoft.com/office/drawing/2014/main" id="{5536F07A-C8F1-0A4C-5339-C66D27177CE1}"/>
              </a:ext>
            </a:extLst>
          </p:cNvPr>
          <p:cNvPicPr>
            <a:picLocks noChangeAspect="1"/>
          </p:cNvPicPr>
          <p:nvPr/>
        </p:nvPicPr>
        <p:blipFill rotWithShape="1">
          <a:blip r:embed="rId2"/>
          <a:srcRect l="3784" r="43557" b="-2"/>
          <a:stretch/>
        </p:blipFill>
        <p:spPr>
          <a:xfrm>
            <a:off x="0" y="-2"/>
            <a:ext cx="5410198" cy="6858002"/>
          </a:xfrm>
          <a:prstGeom prst="rect">
            <a:avLst/>
          </a:prstGeom>
        </p:spPr>
      </p:pic>
    </p:spTree>
    <p:extLst>
      <p:ext uri="{BB962C8B-B14F-4D97-AF65-F5344CB8AC3E}">
        <p14:creationId xmlns:p14="http://schemas.microsoft.com/office/powerpoint/2010/main" val="273734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AF089-4EE7-CD09-BAAF-E005637A423B}"/>
              </a:ext>
            </a:extLst>
          </p:cNvPr>
          <p:cNvSpPr>
            <a:spLocks noGrp="1"/>
          </p:cNvSpPr>
          <p:nvPr>
            <p:ph type="title"/>
          </p:nvPr>
        </p:nvSpPr>
        <p:spPr>
          <a:xfrm>
            <a:off x="6115317" y="405685"/>
            <a:ext cx="5464968" cy="1559301"/>
          </a:xfrm>
        </p:spPr>
        <p:txBody>
          <a:bodyPr>
            <a:normAutofit/>
          </a:bodyPr>
          <a:lstStyle/>
          <a:p>
            <a:r>
              <a:rPr lang="en-US" sz="4000" dirty="0"/>
              <a:t>Challenges Resolved By The Tool</a:t>
            </a:r>
          </a:p>
        </p:txBody>
      </p:sp>
      <p:sp>
        <p:nvSpPr>
          <p:cNvPr id="3" name="Content Placeholder 2">
            <a:extLst>
              <a:ext uri="{FF2B5EF4-FFF2-40B4-BE49-F238E27FC236}">
                <a16:creationId xmlns:a16="http://schemas.microsoft.com/office/drawing/2014/main" id="{C4A436D1-7FB9-309E-FF0E-51B06EEE66E9}"/>
              </a:ext>
            </a:extLst>
          </p:cNvPr>
          <p:cNvSpPr>
            <a:spLocks noGrp="1"/>
          </p:cNvSpPr>
          <p:nvPr>
            <p:ph idx="1"/>
          </p:nvPr>
        </p:nvSpPr>
        <p:spPr>
          <a:xfrm>
            <a:off x="6030257" y="2759148"/>
            <a:ext cx="5247340" cy="3496878"/>
          </a:xfrm>
        </p:spPr>
        <p:txBody>
          <a:bodyPr anchor="ctr">
            <a:noAutofit/>
          </a:bodyPr>
          <a:lstStyle/>
          <a:p>
            <a:pPr algn="just"/>
            <a:r>
              <a:rPr lang="en-US" sz="1400" dirty="0">
                <a:latin typeface="Times New Roman" panose="02020603050405020304" pitchFamily="18" charset="0"/>
                <a:cs typeface="Times New Roman" panose="02020603050405020304" pitchFamily="18" charset="0"/>
              </a:rPr>
              <a:t>By using advanced Large Language Models (LLMs) such as ChatGPT specific coding tasks can be performed, and they can understand code snippets and automatically produce useful comments.</a:t>
            </a:r>
          </a:p>
          <a:p>
            <a:pPr algn="just"/>
            <a:r>
              <a:rPr lang="en-US" sz="1400" dirty="0">
                <a:latin typeface="Times New Roman" panose="02020603050405020304" pitchFamily="18" charset="0"/>
                <a:cs typeface="Times New Roman" panose="02020603050405020304" pitchFamily="18" charset="0"/>
              </a:rPr>
              <a:t>By using advanced Natural Language Processing (NLP) methods that allow for a thorough analysis of code snippets, we were able to make it understand the code and generate comments by taking the variable names, methods, </a:t>
            </a:r>
            <a:r>
              <a:rPr lang="en-US" sz="1400" dirty="0" err="1">
                <a:latin typeface="Times New Roman" panose="02020603050405020304" pitchFamily="18" charset="0"/>
                <a:cs typeface="Times New Roman" panose="02020603050405020304" pitchFamily="18" charset="0"/>
              </a:rPr>
              <a:t>etc</a:t>
            </a:r>
            <a:r>
              <a:rPr lang="en-US" sz="1400" dirty="0">
                <a:latin typeface="Times New Roman" panose="02020603050405020304" pitchFamily="18" charset="0"/>
                <a:cs typeface="Times New Roman" panose="02020603050405020304" pitchFamily="18" charset="0"/>
              </a:rPr>
              <a:t>… This ensures that the comments generated by the tool are meaningful within the given context.</a:t>
            </a:r>
          </a:p>
          <a:p>
            <a:pPr algn="just"/>
            <a:r>
              <a:rPr lang="en-US" sz="1400" dirty="0">
                <a:latin typeface="Times New Roman" panose="02020603050405020304" pitchFamily="18" charset="0"/>
                <a:cs typeface="Times New Roman" panose="02020603050405020304" pitchFamily="18" charset="0"/>
              </a:rPr>
              <a:t>The tool effectively addresses this challenge by continuously refining LLMs. By making ongoing adjustments based on data and user feedback, the tool ensures that the LLMs are optimized to produce precise and contextually appropriate comments. </a:t>
            </a:r>
          </a:p>
          <a:p>
            <a:pPr algn="just"/>
            <a:r>
              <a:rPr lang="en-US" sz="1400" dirty="0">
                <a:latin typeface="Times New Roman" panose="02020603050405020304" pitchFamily="18" charset="0"/>
                <a:cs typeface="Times New Roman" panose="02020603050405020304" pitchFamily="18" charset="0"/>
              </a:rPr>
              <a:t>The user-friendly interface makes it easy for developers to interact with the tool and have control over the documentation process.</a:t>
            </a: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pic>
        <p:nvPicPr>
          <p:cNvPr id="4" name="Picture 3" descr="People at the meeting desk">
            <a:extLst>
              <a:ext uri="{FF2B5EF4-FFF2-40B4-BE49-F238E27FC236}">
                <a16:creationId xmlns:a16="http://schemas.microsoft.com/office/drawing/2014/main" id="{028A7E37-894C-3C2B-325F-3A093A909BE9}"/>
              </a:ext>
            </a:extLst>
          </p:cNvPr>
          <p:cNvPicPr>
            <a:picLocks noChangeAspect="1"/>
          </p:cNvPicPr>
          <p:nvPr/>
        </p:nvPicPr>
        <p:blipFill rotWithShape="1">
          <a:blip r:embed="rId2"/>
          <a:srcRect l="24173" r="33576"/>
          <a:stretch/>
        </p:blipFill>
        <p:spPr>
          <a:xfrm>
            <a:off x="-1" y="10"/>
            <a:ext cx="5151179" cy="6857990"/>
          </a:xfrm>
          <a:prstGeom prst="rect">
            <a:avLst/>
          </a:prstGeom>
        </p:spPr>
      </p:pic>
    </p:spTree>
    <p:extLst>
      <p:ext uri="{BB962C8B-B14F-4D97-AF65-F5344CB8AC3E}">
        <p14:creationId xmlns:p14="http://schemas.microsoft.com/office/powerpoint/2010/main" val="2218860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125E-9983-CA9E-79B1-F948E08B79E6}"/>
              </a:ext>
            </a:extLst>
          </p:cNvPr>
          <p:cNvSpPr>
            <a:spLocks noGrp="1"/>
          </p:cNvSpPr>
          <p:nvPr>
            <p:ph type="title"/>
          </p:nvPr>
        </p:nvSpPr>
        <p:spPr/>
        <p:txBody>
          <a:bodyPr>
            <a:normAutofit/>
          </a:bodyPr>
          <a:lstStyle/>
          <a:p>
            <a:r>
              <a:rPr lang="en-US" sz="3600" dirty="0"/>
              <a:t>demo</a:t>
            </a:r>
          </a:p>
        </p:txBody>
      </p:sp>
      <p:pic>
        <p:nvPicPr>
          <p:cNvPr id="4" name="Project_demo.mp4">
            <a:hlinkClick r:id="" action="ppaction://media"/>
            <a:extLst>
              <a:ext uri="{FF2B5EF4-FFF2-40B4-BE49-F238E27FC236}">
                <a16:creationId xmlns:a16="http://schemas.microsoft.com/office/drawing/2014/main" id="{5EDF95A3-13B2-5751-CAFB-3353C359A8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468582"/>
            <a:ext cx="10106891" cy="4708381"/>
          </a:xfrm>
        </p:spPr>
      </p:pic>
    </p:spTree>
    <p:extLst>
      <p:ext uri="{BB962C8B-B14F-4D97-AF65-F5344CB8AC3E}">
        <p14:creationId xmlns:p14="http://schemas.microsoft.com/office/powerpoint/2010/main" val="30293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8ACF-2B98-67DD-912B-446DF00E6A1E}"/>
              </a:ext>
            </a:extLst>
          </p:cNvPr>
          <p:cNvSpPr>
            <a:spLocks noGrp="1"/>
          </p:cNvSpPr>
          <p:nvPr>
            <p:ph type="title"/>
          </p:nvPr>
        </p:nvSpPr>
        <p:spPr/>
        <p:txBody>
          <a:bodyPr>
            <a:normAutofit/>
          </a:bodyPr>
          <a:lstStyle/>
          <a:p>
            <a:r>
              <a:rPr lang="en-US" sz="3600" dirty="0"/>
              <a:t>demo</a:t>
            </a:r>
          </a:p>
        </p:txBody>
      </p:sp>
      <p:pic>
        <p:nvPicPr>
          <p:cNvPr id="4" name="project_demo2.mp4">
            <a:hlinkClick r:id="" action="ppaction://media"/>
            <a:extLst>
              <a:ext uri="{FF2B5EF4-FFF2-40B4-BE49-F238E27FC236}">
                <a16:creationId xmlns:a16="http://schemas.microsoft.com/office/drawing/2014/main" id="{64D6ADAA-850E-A8F6-3ED1-12508189A6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1496291"/>
            <a:ext cx="10515600" cy="4680672"/>
          </a:xfrm>
        </p:spPr>
      </p:pic>
    </p:spTree>
    <p:extLst>
      <p:ext uri="{BB962C8B-B14F-4D97-AF65-F5344CB8AC3E}">
        <p14:creationId xmlns:p14="http://schemas.microsoft.com/office/powerpoint/2010/main" val="424200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0588F9-7EC8-C316-B62A-708D3B9903C8}"/>
              </a:ext>
            </a:extLst>
          </p:cNvPr>
          <p:cNvSpPr>
            <a:spLocks noGrp="1"/>
          </p:cNvSpPr>
          <p:nvPr>
            <p:ph type="title"/>
          </p:nvPr>
        </p:nvSpPr>
        <p:spPr>
          <a:xfrm>
            <a:off x="1115568" y="548640"/>
            <a:ext cx="10168128" cy="1179576"/>
          </a:xfrm>
        </p:spPr>
        <p:txBody>
          <a:bodyPr>
            <a:normAutofit/>
          </a:bodyPr>
          <a:lstStyle/>
          <a:p>
            <a:r>
              <a:rPr lang="en-US" sz="4000"/>
              <a:t>Pros</a:t>
            </a:r>
          </a:p>
        </p:txBody>
      </p:sp>
      <p:sp>
        <p:nvSpPr>
          <p:cNvPr id="37" name="Rectangle 3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270F7CE-615A-9EE2-A836-ABDDF0E83685}"/>
              </a:ext>
            </a:extLst>
          </p:cNvPr>
          <p:cNvSpPr>
            <a:spLocks noGrp="1"/>
          </p:cNvSpPr>
          <p:nvPr>
            <p:ph idx="1"/>
          </p:nvPr>
        </p:nvSpPr>
        <p:spPr>
          <a:xfrm>
            <a:off x="1115568" y="2481943"/>
            <a:ext cx="10168128" cy="3695020"/>
          </a:xfrm>
        </p:spPr>
        <p:txBody>
          <a:bodyPr>
            <a:normAutofit/>
          </a:bodyPr>
          <a:lstStyle/>
          <a:p>
            <a:r>
              <a:rPr lang="en-US" sz="1900" dirty="0">
                <a:effectLst/>
                <a:latin typeface="Times New Roman" panose="02020603050405020304" pitchFamily="18" charset="0"/>
              </a:rPr>
              <a:t>As the comments are generated using the LLM they are more accurate.</a:t>
            </a:r>
          </a:p>
          <a:p>
            <a:r>
              <a:rPr lang="en-US" sz="1900" dirty="0">
                <a:effectLst/>
                <a:latin typeface="Times New Roman" panose="02020603050405020304" pitchFamily="18" charset="0"/>
              </a:rPr>
              <a:t>The tool's user-friendly design made it simple for developers to navigate and modify comments effortlessly.</a:t>
            </a:r>
          </a:p>
          <a:p>
            <a:r>
              <a:rPr lang="en-US" sz="1900" dirty="0">
                <a:effectLst/>
                <a:latin typeface="Times New Roman" panose="02020603050405020304" pitchFamily="18" charset="0"/>
              </a:rPr>
              <a:t>The customization option allowed developers to adjust comments according to their style and specific project needs, giving them more control.</a:t>
            </a:r>
          </a:p>
          <a:p>
            <a:r>
              <a:rPr lang="en-US" sz="1900" dirty="0">
                <a:effectLst/>
                <a:latin typeface="Times New Roman" panose="02020603050405020304" pitchFamily="18" charset="0"/>
              </a:rPr>
              <a:t>The tool demonstrated a strong ability to understand the context within code snippets, contributing to the relevance and accuracy of generated comments.</a:t>
            </a:r>
          </a:p>
          <a:p>
            <a:r>
              <a:rPr lang="en-US" sz="1900" dirty="0">
                <a:effectLst/>
                <a:latin typeface="Arial" panose="020B0604020202020204" pitchFamily="34" charset="0"/>
              </a:rPr>
              <a:t> </a:t>
            </a:r>
            <a:r>
              <a:rPr lang="en-US" sz="1900" dirty="0">
                <a:effectLst/>
                <a:latin typeface="Times New Roman" panose="02020603050405020304" pitchFamily="18" charset="0"/>
              </a:rPr>
              <a:t>the tool efficiently automated the commenting process, contributing to increased development speed.</a:t>
            </a:r>
          </a:p>
        </p:txBody>
      </p:sp>
    </p:spTree>
    <p:extLst>
      <p:ext uri="{BB962C8B-B14F-4D97-AF65-F5344CB8AC3E}">
        <p14:creationId xmlns:p14="http://schemas.microsoft.com/office/powerpoint/2010/main" val="145834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D7F143-5B41-DEB7-7BA4-E9F956D5D4E8}"/>
              </a:ext>
            </a:extLst>
          </p:cNvPr>
          <p:cNvSpPr>
            <a:spLocks noGrp="1"/>
          </p:cNvSpPr>
          <p:nvPr>
            <p:ph type="title"/>
          </p:nvPr>
        </p:nvSpPr>
        <p:spPr>
          <a:xfrm>
            <a:off x="1115568" y="548640"/>
            <a:ext cx="10168128" cy="1179576"/>
          </a:xfrm>
        </p:spPr>
        <p:txBody>
          <a:bodyPr>
            <a:normAutofit/>
          </a:bodyPr>
          <a:lstStyle/>
          <a:p>
            <a:r>
              <a:rPr lang="en-US" sz="4000"/>
              <a:t>cons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8D7E18C-9EE6-B822-57AC-5D748FED22EE}"/>
              </a:ext>
            </a:extLst>
          </p:cNvPr>
          <p:cNvSpPr>
            <a:spLocks noGrp="1"/>
          </p:cNvSpPr>
          <p:nvPr>
            <p:ph idx="1"/>
          </p:nvPr>
        </p:nvSpPr>
        <p:spPr>
          <a:xfrm>
            <a:off x="1115568" y="2481943"/>
            <a:ext cx="10168128" cy="3695020"/>
          </a:xfrm>
        </p:spPr>
        <p:txBody>
          <a:bodyPr>
            <a:normAutofit fontScale="92500"/>
          </a:bodyPr>
          <a:lstStyle/>
          <a:p>
            <a:r>
              <a:rPr lang="en-US" sz="2200" dirty="0">
                <a:effectLst/>
                <a:latin typeface="Times New Roman" panose="02020603050405020304" pitchFamily="18" charset="0"/>
              </a:rPr>
              <a:t>We need to select the code before applying our extension which can be tedious for large projects.</a:t>
            </a:r>
          </a:p>
          <a:p>
            <a:r>
              <a:rPr lang="en-US" sz="2200" dirty="0">
                <a:effectLst/>
                <a:latin typeface="Arial" panose="020B0604020202020204" pitchFamily="34" charset="0"/>
              </a:rPr>
              <a:t> </a:t>
            </a:r>
            <a:r>
              <a:rPr lang="en-US" sz="2200" dirty="0">
                <a:effectLst/>
                <a:latin typeface="Times New Roman" panose="02020603050405020304" pitchFamily="18" charset="0"/>
              </a:rPr>
              <a:t>When considering many methods, the comments will be generated at the start of all the selections and not near the exact method, which can be a hard task for a programmer.</a:t>
            </a:r>
          </a:p>
          <a:p>
            <a:r>
              <a:rPr lang="en-US" sz="2200" dirty="0">
                <a:effectLst/>
                <a:latin typeface="Arial" panose="020B0604020202020204" pitchFamily="34" charset="0"/>
              </a:rPr>
              <a:t> </a:t>
            </a:r>
            <a:r>
              <a:rPr lang="en-US" sz="2200" dirty="0">
                <a:effectLst/>
                <a:latin typeface="Times New Roman" panose="02020603050405020304" pitchFamily="18" charset="0"/>
              </a:rPr>
              <a:t>The tool faced limitations in generating precise comments for  complex code structures.</a:t>
            </a:r>
          </a:p>
          <a:p>
            <a:r>
              <a:rPr lang="en-US" sz="2200" dirty="0">
                <a:effectLst/>
                <a:latin typeface="Times New Roman" panose="02020603050405020304" pitchFamily="18" charset="0"/>
              </a:rPr>
              <a:t>The tool exhibited challenges in handling certain edge cases, leading to less appropriate or potentially misleading comments</a:t>
            </a:r>
            <a:r>
              <a:rPr lang="en-US" sz="2200" dirty="0">
                <a:latin typeface="Times New Roman" panose="02020603050405020304" pitchFamily="18" charset="0"/>
              </a:rPr>
              <a:t>.</a:t>
            </a:r>
          </a:p>
          <a:p>
            <a:r>
              <a:rPr lang="en-US" sz="2200" dirty="0">
                <a:effectLst/>
                <a:latin typeface="Times New Roman" panose="02020603050405020304" pitchFamily="18" charset="0"/>
              </a:rPr>
              <a:t>Some comments generated were technically accurate but these  comments occasionally failed to provide the depth of information desired by developers for a thorough understanding.</a:t>
            </a:r>
          </a:p>
        </p:txBody>
      </p:sp>
    </p:spTree>
    <p:extLst>
      <p:ext uri="{BB962C8B-B14F-4D97-AF65-F5344CB8AC3E}">
        <p14:creationId xmlns:p14="http://schemas.microsoft.com/office/powerpoint/2010/main" val="145365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2" descr="Thank You Images – Browse 245,757 Stock Photos, Vectors, and Video | Adobe  Stock">
            <a:extLst>
              <a:ext uri="{FF2B5EF4-FFF2-40B4-BE49-F238E27FC236}">
                <a16:creationId xmlns:a16="http://schemas.microsoft.com/office/drawing/2014/main" id="{1919C351-CB6A-117F-124F-DC1A134647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1288938"/>
            <a:ext cx="9664846" cy="410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1371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51</TotalTime>
  <Words>520</Words>
  <Application>Microsoft Macintosh PowerPoint</Application>
  <PresentationFormat>Widescreen</PresentationFormat>
  <Paragraphs>33</Paragraphs>
  <Slides>9</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Automatic Comments Generation </vt:lpstr>
      <vt:lpstr>Challenges</vt:lpstr>
      <vt:lpstr>Challenges Addressed</vt:lpstr>
      <vt:lpstr>Challenges Resolved By The Tool</vt:lpstr>
      <vt:lpstr>demo</vt:lpstr>
      <vt:lpstr>demo</vt:lpstr>
      <vt:lpstr>Pros</vt:lpstr>
      <vt:lpstr>cons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Sucharitha Ginjupalli</dc:creator>
  <cp:lastModifiedBy>Sai Sucharitha Ginjupalli</cp:lastModifiedBy>
  <cp:revision>7</cp:revision>
  <dcterms:created xsi:type="dcterms:W3CDTF">2023-12-03T22:26:30Z</dcterms:created>
  <dcterms:modified xsi:type="dcterms:W3CDTF">2023-12-06T15:58:57Z</dcterms:modified>
</cp:coreProperties>
</file>